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59" r:id="rId6"/>
    <p:sldId id="257" r:id="rId7"/>
    <p:sldId id="263" r:id="rId8"/>
    <p:sldId id="264" r:id="rId9"/>
    <p:sldId id="265" r:id="rId10"/>
    <p:sldId id="262"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1C74D-7508-45F1-B561-FD6EB470E61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AEE667B-A94E-4017-BE6B-5610B7F63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2ABAD58-81D8-4F4F-BA28-FD45CCF83C91}"/>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F5AE58EF-922C-4C4D-B8B0-00A97002C3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926D44-E4FD-44BF-BC5A-67B1A085213E}"/>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413957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FAFEA-7BEF-49B0-A844-A199CB4C568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0317804-B2C6-4CC5-8C01-E1BCF0DF6FB8}"/>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CF6277E-5E1D-4636-BB4A-F567211720F5}"/>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D9C5B7C1-656B-4605-90B1-E253B51D80A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94223D9-CED3-4E92-B7A0-58302B755483}"/>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10220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4251D9E-8291-49C4-8706-FB8BAAFEF82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CD2AE57-8878-4A8D-90B8-2D7E737B9DCB}"/>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9BED1DB-2849-4981-8F22-CD253D29D6A3}"/>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5C884311-3972-4763-AF92-1AC1BF83BA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364C24-3F9C-49C4-A853-CF2DF0491B65}"/>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23307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A893B-0A7C-47AD-9655-720B268EC1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FE6BC6C-9C67-4C55-93B7-F817AD65438C}"/>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E90E81-E8FB-4030-8A1B-5C70C9989EC8}"/>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16BCEF4C-E2D2-46DD-A97A-9E148DE791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3A1EB3-052B-45E5-8F25-2BF5FE6E8993}"/>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38464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4E72-3543-46ED-AC78-864EEC97063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7CB641D-B5D5-4D9C-9B28-3754F9849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FC44400B-B38C-4C08-A8FD-C8B19FEDEED2}"/>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8B90BE39-2273-44EA-97FF-8D74D57A18D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8BB69D-8482-42A4-BFD1-DEC25C043A2D}"/>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51071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A084D-AB83-4CE6-8365-7ADFEC22EBF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6F157D-3FE0-49F4-834D-2FF4F8521B5C}"/>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FE4E00E-B932-45E4-AC18-958D11E5145D}"/>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1A9C37A-03D4-4A94-8468-5A54530BBA55}"/>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6" name="Pladsholder til sidefod 5">
            <a:extLst>
              <a:ext uri="{FF2B5EF4-FFF2-40B4-BE49-F238E27FC236}">
                <a16:creationId xmlns:a16="http://schemas.microsoft.com/office/drawing/2014/main" id="{8202D083-6722-480D-94AA-D77697BD4EC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0CD142-8053-4C58-AC01-F65C753B90A1}"/>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283853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34869-4C6A-46B0-AC4C-7850B15D6B8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958F35A-C9D2-4DFB-A358-30E2C2E9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C8EF43C7-1057-4568-A35D-C85B7B28613D}"/>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BB4E79B-25B4-41D8-9800-235C72B06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B9F68874-E6B3-43B9-818B-E5884F4D1781}"/>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78BBF38-037A-4204-9361-42539851CC7D}"/>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8" name="Pladsholder til sidefod 7">
            <a:extLst>
              <a:ext uri="{FF2B5EF4-FFF2-40B4-BE49-F238E27FC236}">
                <a16:creationId xmlns:a16="http://schemas.microsoft.com/office/drawing/2014/main" id="{9D43D7DA-E764-43BA-85D9-0F604BA24F3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E2B2F1C-D571-4AD6-9592-398DC6BAB8A8}"/>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111554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BD8B6-E346-404B-AD09-ADA95634F2E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FB13ADC-0A61-4C26-A505-5A0A7DBE9B05}"/>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4" name="Pladsholder til sidefod 3">
            <a:extLst>
              <a:ext uri="{FF2B5EF4-FFF2-40B4-BE49-F238E27FC236}">
                <a16:creationId xmlns:a16="http://schemas.microsoft.com/office/drawing/2014/main" id="{CF3CF763-6C53-402B-AD85-B0EBFE83024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6492AD1-E285-4A6B-BB78-6B28F02D8D69}"/>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16413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32849A1-44CE-4300-8473-B521D6EA1305}"/>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3" name="Pladsholder til sidefod 2">
            <a:extLst>
              <a:ext uri="{FF2B5EF4-FFF2-40B4-BE49-F238E27FC236}">
                <a16:creationId xmlns:a16="http://schemas.microsoft.com/office/drawing/2014/main" id="{A194F2BB-7E1F-4160-AF81-65061E93841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76F03A7-5EE8-4E06-8A7E-C91FE1DF627D}"/>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322133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A38A3-8F12-48D8-B189-F7D16BC2A64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34F0E2-2B78-4B21-B478-FDEABFCE7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C24945B-2C05-422E-A712-545C9624A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49F3DE2-A1F3-4EE0-A31D-8DB3F8B1EB0B}"/>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6" name="Pladsholder til sidefod 5">
            <a:extLst>
              <a:ext uri="{FF2B5EF4-FFF2-40B4-BE49-F238E27FC236}">
                <a16:creationId xmlns:a16="http://schemas.microsoft.com/office/drawing/2014/main" id="{5666D42D-D4B6-474C-B114-68A2A8DE7E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D1DD7F-6E04-4527-B123-85634D765E3F}"/>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81282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E865F-D5BA-47DA-99CC-CC8F40A45E3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3A4F84F-B461-409B-A59A-CF5E4C0FD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D50E1BA-F7FD-4EC6-994E-14F91817E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7FFDFB9A-1952-4523-A360-53C719101F51}"/>
              </a:ext>
            </a:extLst>
          </p:cNvPr>
          <p:cNvSpPr>
            <a:spLocks noGrp="1"/>
          </p:cNvSpPr>
          <p:nvPr>
            <p:ph type="dt" sz="half" idx="10"/>
          </p:nvPr>
        </p:nvSpPr>
        <p:spPr/>
        <p:txBody>
          <a:bodyPr/>
          <a:lstStyle/>
          <a:p>
            <a:fld id="{8B6C2DDE-DDBF-4023-9D73-338EB8D6A920}" type="datetimeFigureOut">
              <a:rPr lang="da-DK" smtClean="0"/>
              <a:t>22-10-2018</a:t>
            </a:fld>
            <a:endParaRPr lang="da-DK"/>
          </a:p>
        </p:txBody>
      </p:sp>
      <p:sp>
        <p:nvSpPr>
          <p:cNvPr id="6" name="Pladsholder til sidefod 5">
            <a:extLst>
              <a:ext uri="{FF2B5EF4-FFF2-40B4-BE49-F238E27FC236}">
                <a16:creationId xmlns:a16="http://schemas.microsoft.com/office/drawing/2014/main" id="{2306E899-BF1C-4C8B-B6C2-9B7C1668128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DC11FD3-8E3B-4232-9975-D82E9F1A5985}"/>
              </a:ext>
            </a:extLst>
          </p:cNvPr>
          <p:cNvSpPr>
            <a:spLocks noGrp="1"/>
          </p:cNvSpPr>
          <p:nvPr>
            <p:ph type="sldNum" sz="quarter" idx="12"/>
          </p:nvPr>
        </p:nvSpPr>
        <p:spPr/>
        <p:txBody>
          <a:bodyPr/>
          <a:lstStyle/>
          <a:p>
            <a:fld id="{1A162BB7-84D3-4219-AC81-F9E4EA1BAA24}" type="slidenum">
              <a:rPr lang="da-DK" smtClean="0"/>
              <a:t>‹nr.›</a:t>
            </a:fld>
            <a:endParaRPr lang="da-DK"/>
          </a:p>
        </p:txBody>
      </p:sp>
    </p:spTree>
    <p:extLst>
      <p:ext uri="{BB962C8B-B14F-4D97-AF65-F5344CB8AC3E}">
        <p14:creationId xmlns:p14="http://schemas.microsoft.com/office/powerpoint/2010/main" val="3967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A01618D-BBE2-4254-9973-3B2EF3578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742C285-2A55-40EC-A750-511456B26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DB686A4-F4DC-4662-96B1-C30BD5BEB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C2DDE-DDBF-4023-9D73-338EB8D6A920}" type="datetimeFigureOut">
              <a:rPr lang="da-DK" smtClean="0"/>
              <a:t>22-10-2018</a:t>
            </a:fld>
            <a:endParaRPr lang="da-DK"/>
          </a:p>
        </p:txBody>
      </p:sp>
      <p:sp>
        <p:nvSpPr>
          <p:cNvPr id="5" name="Pladsholder til sidefod 4">
            <a:extLst>
              <a:ext uri="{FF2B5EF4-FFF2-40B4-BE49-F238E27FC236}">
                <a16:creationId xmlns:a16="http://schemas.microsoft.com/office/drawing/2014/main" id="{9AFC4B66-13B6-4B6C-AB11-8A6AD717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CE89A1E-0D68-4CA4-BEE7-13B9300D9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62BB7-84D3-4219-AC81-F9E4EA1BAA24}" type="slidenum">
              <a:rPr lang="da-DK" smtClean="0"/>
              <a:t>‹nr.›</a:t>
            </a:fld>
            <a:endParaRPr lang="da-DK"/>
          </a:p>
        </p:txBody>
      </p:sp>
    </p:spTree>
    <p:extLst>
      <p:ext uri="{BB962C8B-B14F-4D97-AF65-F5344CB8AC3E}">
        <p14:creationId xmlns:p14="http://schemas.microsoft.com/office/powerpoint/2010/main" val="86511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9393D-C3A5-44E8-B7F2-CE7961FCFD88}"/>
              </a:ext>
            </a:extLst>
          </p:cNvPr>
          <p:cNvSpPr>
            <a:spLocks noGrp="1"/>
          </p:cNvSpPr>
          <p:nvPr>
            <p:ph type="ctrTitle"/>
          </p:nvPr>
        </p:nvSpPr>
        <p:spPr/>
        <p:txBody>
          <a:bodyPr/>
          <a:lstStyle/>
          <a:p>
            <a:r>
              <a:rPr lang="da-DK" dirty="0"/>
              <a:t>Er vi på vej ind i en ny kold krig?</a:t>
            </a:r>
          </a:p>
        </p:txBody>
      </p:sp>
      <p:sp>
        <p:nvSpPr>
          <p:cNvPr id="3" name="Undertitel 2">
            <a:extLst>
              <a:ext uri="{FF2B5EF4-FFF2-40B4-BE49-F238E27FC236}">
                <a16:creationId xmlns:a16="http://schemas.microsoft.com/office/drawing/2014/main" id="{A76CB8F2-4B8F-457A-835C-9EC39594C05F}"/>
              </a:ext>
            </a:extLst>
          </p:cNvPr>
          <p:cNvSpPr>
            <a:spLocks noGrp="1"/>
          </p:cNvSpPr>
          <p:nvPr>
            <p:ph type="subTitle" idx="1"/>
          </p:nvPr>
        </p:nvSpPr>
        <p:spPr>
          <a:xfrm>
            <a:off x="1524000" y="3602038"/>
            <a:ext cx="9144000" cy="2387600"/>
          </a:xfrm>
        </p:spPr>
        <p:txBody>
          <a:bodyPr anchor="t">
            <a:normAutofit/>
          </a:bodyPr>
          <a:lstStyle/>
          <a:p>
            <a:pPr algn="l"/>
            <a:r>
              <a:rPr lang="da-DK" dirty="0"/>
              <a:t>Forsvarets trusselsvurdering beskriver, at en krig mellem verdens supermagter ikke er sandsynlig i den nærmeste fremtid, men </a:t>
            </a:r>
            <a:r>
              <a:rPr lang="da-DK" dirty="0" err="1"/>
              <a:t>cyberkrig</a:t>
            </a:r>
            <a:r>
              <a:rPr lang="da-DK" dirty="0"/>
              <a:t>, </a:t>
            </a:r>
            <a:r>
              <a:rPr lang="da-DK" dirty="0" err="1"/>
              <a:t>terrorrisme</a:t>
            </a:r>
            <a:r>
              <a:rPr lang="da-DK" dirty="0"/>
              <a:t> og proxykrig er bestemt trusler, der skal tages alvorligt.</a:t>
            </a:r>
          </a:p>
          <a:p>
            <a:pPr algn="l"/>
            <a:r>
              <a:rPr lang="da-DK" dirty="0"/>
              <a:t>Venstres folketingsmedlem Troels Lund Poulsen var ikke tilfreds med denne vurdering og ønskede en ny trusselsvurdering</a:t>
            </a:r>
          </a:p>
        </p:txBody>
      </p:sp>
    </p:spTree>
    <p:extLst>
      <p:ext uri="{BB962C8B-B14F-4D97-AF65-F5344CB8AC3E}">
        <p14:creationId xmlns:p14="http://schemas.microsoft.com/office/powerpoint/2010/main" val="17334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6C57A-BB8E-4D2D-8E42-189EADB18752}"/>
              </a:ext>
            </a:extLst>
          </p:cNvPr>
          <p:cNvSpPr>
            <a:spLocks noGrp="1"/>
          </p:cNvSpPr>
          <p:nvPr>
            <p:ph type="ctrTitle"/>
          </p:nvPr>
        </p:nvSpPr>
        <p:spPr/>
        <p:txBody>
          <a:bodyPr/>
          <a:lstStyle/>
          <a:p>
            <a:r>
              <a:rPr lang="da-DK" dirty="0"/>
              <a:t>Spørgsmål</a:t>
            </a:r>
          </a:p>
        </p:txBody>
      </p:sp>
      <p:sp>
        <p:nvSpPr>
          <p:cNvPr id="3" name="Undertitel 2">
            <a:extLst>
              <a:ext uri="{FF2B5EF4-FFF2-40B4-BE49-F238E27FC236}">
                <a16:creationId xmlns:a16="http://schemas.microsoft.com/office/drawing/2014/main" id="{473B2D8A-EF12-4328-BF11-C836328C5784}"/>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328342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75BEFEF-DF76-478F-B798-C05EE855899A}"/>
              </a:ext>
            </a:extLst>
          </p:cNvPr>
          <p:cNvGraphicFramePr>
            <a:graphicFrameLocks noChangeAspect="1"/>
          </p:cNvGraphicFramePr>
          <p:nvPr>
            <p:extLst>
              <p:ext uri="{D42A27DB-BD31-4B8C-83A1-F6EECF244321}">
                <p14:modId xmlns:p14="http://schemas.microsoft.com/office/powerpoint/2010/main" val="2704261363"/>
              </p:ext>
            </p:extLst>
          </p:nvPr>
        </p:nvGraphicFramePr>
        <p:xfrm>
          <a:off x="1788203" y="85060"/>
          <a:ext cx="8179723" cy="6400993"/>
        </p:xfrm>
        <a:graphic>
          <a:graphicData uri="http://schemas.openxmlformats.org/presentationml/2006/ole">
            <mc:AlternateContent xmlns:mc="http://schemas.openxmlformats.org/markup-compatibility/2006">
              <mc:Choice xmlns:v="urn:schemas-microsoft-com:vml" Requires="v">
                <p:oleObj spid="_x0000_s1032" name="Document" r:id="rId3" imgW="7150878" imgH="8590429" progId="Word.Document.12">
                  <p:embed/>
                </p:oleObj>
              </mc:Choice>
              <mc:Fallback>
                <p:oleObj name="Document" r:id="rId3" imgW="7150878" imgH="8590429" progId="Word.Document.12">
                  <p:embed/>
                  <p:pic>
                    <p:nvPicPr>
                      <p:cNvPr id="0" name=""/>
                      <p:cNvPicPr/>
                      <p:nvPr/>
                    </p:nvPicPr>
                    <p:blipFill>
                      <a:blip r:embed="rId4"/>
                      <a:stretch>
                        <a:fillRect/>
                      </a:stretch>
                    </p:blipFill>
                    <p:spPr>
                      <a:xfrm>
                        <a:off x="1788203" y="85060"/>
                        <a:ext cx="8179723" cy="6400993"/>
                      </a:xfrm>
                      <a:prstGeom prst="rect">
                        <a:avLst/>
                      </a:prstGeom>
                    </p:spPr>
                  </p:pic>
                </p:oleObj>
              </mc:Fallback>
            </mc:AlternateContent>
          </a:graphicData>
        </a:graphic>
      </p:graphicFrame>
      <p:sp>
        <p:nvSpPr>
          <p:cNvPr id="2" name="Tekstfelt 1">
            <a:extLst>
              <a:ext uri="{FF2B5EF4-FFF2-40B4-BE49-F238E27FC236}">
                <a16:creationId xmlns:a16="http://schemas.microsoft.com/office/drawing/2014/main" id="{E92291D4-39DA-44D3-B859-9FD80CE166C6}"/>
              </a:ext>
            </a:extLst>
          </p:cNvPr>
          <p:cNvSpPr txBox="1"/>
          <p:nvPr/>
        </p:nvSpPr>
        <p:spPr>
          <a:xfrm>
            <a:off x="1435395" y="6315740"/>
            <a:ext cx="9537405" cy="369332"/>
          </a:xfrm>
          <a:prstGeom prst="rect">
            <a:avLst/>
          </a:prstGeom>
          <a:noFill/>
        </p:spPr>
        <p:txBody>
          <a:bodyPr wrap="square" rtlCol="0">
            <a:spAutoFit/>
          </a:bodyPr>
          <a:lstStyle/>
          <a:p>
            <a:pPr algn="ctr"/>
            <a:r>
              <a:rPr lang="da-DK" dirty="0"/>
              <a:t>Truslen under den kolde krig</a:t>
            </a:r>
          </a:p>
        </p:txBody>
      </p:sp>
    </p:spTree>
    <p:extLst>
      <p:ext uri="{BB962C8B-B14F-4D97-AF65-F5344CB8AC3E}">
        <p14:creationId xmlns:p14="http://schemas.microsoft.com/office/powerpoint/2010/main" val="1332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76184-F951-418F-A989-39C11A443E48}"/>
              </a:ext>
            </a:extLst>
          </p:cNvPr>
          <p:cNvSpPr>
            <a:spLocks noGrp="1"/>
          </p:cNvSpPr>
          <p:nvPr>
            <p:ph type="title"/>
          </p:nvPr>
        </p:nvSpPr>
        <p:spPr>
          <a:xfrm>
            <a:off x="831849" y="1709739"/>
            <a:ext cx="10578719" cy="1852246"/>
          </a:xfrm>
        </p:spPr>
        <p:txBody>
          <a:bodyPr/>
          <a:lstStyle/>
          <a:p>
            <a:pPr algn="ctr"/>
            <a:endParaRPr lang="da-DK" dirty="0"/>
          </a:p>
        </p:txBody>
      </p:sp>
      <p:sp>
        <p:nvSpPr>
          <p:cNvPr id="3" name="Pladsholder til tekst 2">
            <a:extLst>
              <a:ext uri="{FF2B5EF4-FFF2-40B4-BE49-F238E27FC236}">
                <a16:creationId xmlns:a16="http://schemas.microsoft.com/office/drawing/2014/main" id="{BA83E424-49B6-4A07-8E1F-63E576E59334}"/>
              </a:ext>
            </a:extLst>
          </p:cNvPr>
          <p:cNvSpPr>
            <a:spLocks noGrp="1"/>
          </p:cNvSpPr>
          <p:nvPr>
            <p:ph type="body" idx="1"/>
          </p:nvPr>
        </p:nvSpPr>
        <p:spPr>
          <a:xfrm>
            <a:off x="831850" y="4944140"/>
            <a:ext cx="10515600" cy="1809086"/>
          </a:xfrm>
        </p:spPr>
        <p:txBody>
          <a:bodyPr>
            <a:normAutofit/>
          </a:bodyPr>
          <a:lstStyle/>
          <a:p>
            <a:endParaRPr lang="da-DK" dirty="0"/>
          </a:p>
          <a:p>
            <a:r>
              <a:rPr lang="da-DK" dirty="0"/>
              <a:t>USA, Frankrig, Storbritannien, Rusland, Kina, Indien, Pakistan, Nordkorea og Israel. Det er de ni lande, der har - eller i hvert fald menes at have - atomvåben.</a:t>
            </a:r>
          </a:p>
          <a:p>
            <a:r>
              <a:rPr lang="da-DK" dirty="0"/>
              <a:t>Nordkorea?</a:t>
            </a:r>
          </a:p>
        </p:txBody>
      </p:sp>
      <p:pic>
        <p:nvPicPr>
          <p:cNvPr id="1026" name="Picture 2" descr="Billedresultat for atombombe">
            <a:extLst>
              <a:ext uri="{FF2B5EF4-FFF2-40B4-BE49-F238E27FC236}">
                <a16:creationId xmlns:a16="http://schemas.microsoft.com/office/drawing/2014/main" id="{E39B0DB0-6903-4694-B66D-7436262F9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104774"/>
            <a:ext cx="11881895" cy="483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7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CFC29-562A-432D-B747-CF189EA7D06A}"/>
              </a:ext>
            </a:extLst>
          </p:cNvPr>
          <p:cNvSpPr>
            <a:spLocks noGrp="1"/>
          </p:cNvSpPr>
          <p:nvPr>
            <p:ph type="title"/>
          </p:nvPr>
        </p:nvSpPr>
        <p:spPr>
          <a:xfrm>
            <a:off x="838200" y="465730"/>
            <a:ext cx="10515600" cy="1384336"/>
          </a:xfrm>
        </p:spPr>
        <p:txBody>
          <a:bodyPr>
            <a:normAutofit fontScale="90000"/>
          </a:bodyPr>
          <a:lstStyle/>
          <a:p>
            <a:r>
              <a:rPr lang="da-DK" dirty="0"/>
              <a:t>Kongetal 2017</a:t>
            </a:r>
            <a:br>
              <a:rPr lang="da-DK" dirty="0"/>
            </a:br>
            <a:endParaRPr lang="da-DK" sz="3600" dirty="0"/>
          </a:p>
        </p:txBody>
      </p:sp>
      <p:sp>
        <p:nvSpPr>
          <p:cNvPr id="3" name="Pladsholder til tekst 2">
            <a:extLst>
              <a:ext uri="{FF2B5EF4-FFF2-40B4-BE49-F238E27FC236}">
                <a16:creationId xmlns:a16="http://schemas.microsoft.com/office/drawing/2014/main" id="{347CF8DC-C6FE-4214-9580-5FDD903FDB48}"/>
              </a:ext>
            </a:extLst>
          </p:cNvPr>
          <p:cNvSpPr>
            <a:spLocks noGrp="1"/>
          </p:cNvSpPr>
          <p:nvPr>
            <p:ph type="body" idx="1"/>
          </p:nvPr>
        </p:nvSpPr>
        <p:spPr>
          <a:xfrm>
            <a:off x="831850" y="1467293"/>
            <a:ext cx="10515600" cy="4622357"/>
          </a:xfrm>
        </p:spPr>
        <p:txBody>
          <a:bodyPr>
            <a:normAutofit/>
          </a:bodyPr>
          <a:lstStyle/>
          <a:p>
            <a:endParaRPr lang="da-DK" dirty="0"/>
          </a:p>
          <a:p>
            <a:pPr marL="342900" indent="-342900">
              <a:buFont typeface="Arial" panose="020B0604020202020204" pitchFamily="34" charset="0"/>
              <a:buChar char="•"/>
            </a:pPr>
            <a:r>
              <a:rPr lang="da-DK" dirty="0">
                <a:solidFill>
                  <a:schemeClr val="tx1"/>
                </a:solidFill>
              </a:rPr>
              <a:t>Kina BNP $ 23.160 mia. vækstrate 6,9%</a:t>
            </a:r>
          </a:p>
          <a:p>
            <a:pPr marL="342900" indent="-342900">
              <a:buFont typeface="Arial" panose="020B0604020202020204" pitchFamily="34" charset="0"/>
              <a:buChar char="•"/>
            </a:pPr>
            <a:r>
              <a:rPr lang="da-DK" dirty="0">
                <a:solidFill>
                  <a:schemeClr val="tx1"/>
                </a:solidFill>
              </a:rPr>
              <a:t>EU BNP $ 20.850 mia. vækstrate 2,3%</a:t>
            </a:r>
          </a:p>
          <a:p>
            <a:pPr marL="342900" indent="-342900">
              <a:buFont typeface="Arial" panose="020B0604020202020204" pitchFamily="34" charset="0"/>
              <a:buChar char="•"/>
            </a:pPr>
            <a:r>
              <a:rPr lang="da-DK" dirty="0">
                <a:solidFill>
                  <a:schemeClr val="tx1"/>
                </a:solidFill>
              </a:rPr>
              <a:t>USA BNP $ 19.390 mia. vækstrate 2,3%</a:t>
            </a:r>
          </a:p>
          <a:p>
            <a:pPr marL="342900" indent="-342900">
              <a:buFont typeface="Arial" panose="020B0604020202020204" pitchFamily="34" charset="0"/>
              <a:buChar char="•"/>
            </a:pPr>
            <a:r>
              <a:rPr lang="da-DK" dirty="0">
                <a:solidFill>
                  <a:schemeClr val="tx1"/>
                </a:solidFill>
              </a:rPr>
              <a:t>DK BNP $ 286 mia. vækstrate 2,1%</a:t>
            </a:r>
          </a:p>
          <a:p>
            <a:r>
              <a:rPr lang="da-DK" dirty="0">
                <a:solidFill>
                  <a:schemeClr val="tx1"/>
                </a:solidFill>
              </a:rPr>
              <a:t>Kilde: CIA 2017 UKL.</a:t>
            </a:r>
          </a:p>
          <a:p>
            <a:endParaRPr lang="da-DK" dirty="0">
              <a:solidFill>
                <a:schemeClr val="tx1"/>
              </a:solidFill>
            </a:endParaRPr>
          </a:p>
          <a:p>
            <a:r>
              <a:rPr lang="da-DK" dirty="0">
                <a:solidFill>
                  <a:schemeClr val="tx1"/>
                </a:solidFill>
              </a:rPr>
              <a:t>Bruttonationalproduktet (BNP) er et mål for et lands værditilvækst (samlet værdi af varer og tjenester minus værdien af anvendte råstoffer)</a:t>
            </a:r>
          </a:p>
        </p:txBody>
      </p:sp>
    </p:spTree>
    <p:extLst>
      <p:ext uri="{BB962C8B-B14F-4D97-AF65-F5344CB8AC3E}">
        <p14:creationId xmlns:p14="http://schemas.microsoft.com/office/powerpoint/2010/main" val="17641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E1AE8D8-E0F0-45B2-B6BE-357AB8E6A2C6}"/>
              </a:ext>
            </a:extLst>
          </p:cNvPr>
          <p:cNvSpPr txBox="1"/>
          <p:nvPr/>
        </p:nvSpPr>
        <p:spPr>
          <a:xfrm>
            <a:off x="1199322" y="612844"/>
            <a:ext cx="9793356" cy="5632311"/>
          </a:xfrm>
          <a:prstGeom prst="rect">
            <a:avLst/>
          </a:prstGeom>
          <a:noFill/>
        </p:spPr>
        <p:txBody>
          <a:bodyPr wrap="square" rtlCol="0">
            <a:spAutoFit/>
          </a:bodyPr>
          <a:lstStyle/>
          <a:p>
            <a:r>
              <a:rPr lang="da-DK" sz="2400" i="1" dirty="0"/>
              <a:t>”How </a:t>
            </a:r>
            <a:r>
              <a:rPr lang="da-DK" sz="2400" i="1" dirty="0" err="1"/>
              <a:t>should</a:t>
            </a:r>
            <a:r>
              <a:rPr lang="da-DK" sz="2400" i="1" dirty="0"/>
              <a:t> the </a:t>
            </a:r>
            <a:r>
              <a:rPr lang="da-DK" sz="2400" i="1" dirty="0" err="1"/>
              <a:t>european</a:t>
            </a:r>
            <a:r>
              <a:rPr lang="da-DK" sz="2400" i="1" dirty="0"/>
              <a:t> </a:t>
            </a:r>
            <a:r>
              <a:rPr lang="da-DK" sz="2400" i="1" dirty="0" err="1"/>
              <a:t>react</a:t>
            </a:r>
            <a:r>
              <a:rPr lang="da-DK" sz="2400" i="1" dirty="0"/>
              <a:t>, </a:t>
            </a:r>
            <a:r>
              <a:rPr lang="da-DK" sz="2400" i="1" dirty="0" err="1"/>
              <a:t>if</a:t>
            </a:r>
            <a:r>
              <a:rPr lang="da-DK" sz="2400" i="1" dirty="0"/>
              <a:t> Trump </a:t>
            </a:r>
            <a:r>
              <a:rPr lang="da-DK" sz="2400" i="1" dirty="0" err="1"/>
              <a:t>does</a:t>
            </a:r>
            <a:r>
              <a:rPr lang="da-DK" sz="2400" i="1" dirty="0"/>
              <a:t> </a:t>
            </a:r>
            <a:r>
              <a:rPr lang="da-DK" sz="2400" i="1" dirty="0" err="1"/>
              <a:t>something</a:t>
            </a:r>
            <a:r>
              <a:rPr lang="da-DK" sz="2400" i="1" dirty="0"/>
              <a:t> horrorbly stupid (NATO exit)”</a:t>
            </a:r>
          </a:p>
          <a:p>
            <a:r>
              <a:rPr lang="da-DK" sz="2400" dirty="0"/>
              <a:t>Kilde: 2016 White </a:t>
            </a:r>
            <a:r>
              <a:rPr lang="da-DK" sz="2400" dirty="0" err="1"/>
              <a:t>paper</a:t>
            </a:r>
            <a:endParaRPr lang="da-DK" sz="2400" dirty="0"/>
          </a:p>
          <a:p>
            <a:endParaRPr lang="da-DK" sz="2400" dirty="0"/>
          </a:p>
          <a:p>
            <a:r>
              <a:rPr lang="da-DK" sz="2400" i="1" dirty="0"/>
              <a:t>”It es time for the </a:t>
            </a:r>
            <a:r>
              <a:rPr lang="da-DK" sz="2400" i="1" dirty="0" err="1"/>
              <a:t>Bundeswehr</a:t>
            </a:r>
            <a:r>
              <a:rPr lang="da-DK" sz="2400" i="1" dirty="0"/>
              <a:t> to </a:t>
            </a:r>
            <a:r>
              <a:rPr lang="da-DK" sz="2400" i="1" dirty="0" err="1"/>
              <a:t>grow</a:t>
            </a:r>
            <a:r>
              <a:rPr lang="da-DK" sz="2400" i="1" dirty="0"/>
              <a:t> </a:t>
            </a:r>
            <a:r>
              <a:rPr lang="da-DK" sz="2400" i="1" dirty="0" err="1"/>
              <a:t>again</a:t>
            </a:r>
            <a:r>
              <a:rPr lang="da-DK" sz="2400" i="1" dirty="0"/>
              <a:t>.”</a:t>
            </a:r>
          </a:p>
          <a:p>
            <a:r>
              <a:rPr lang="da-DK" sz="2400" dirty="0"/>
              <a:t>Kilde: Tysklands forsvarsminister Ursula von der </a:t>
            </a:r>
            <a:r>
              <a:rPr lang="da-DK" sz="2400" dirty="0" err="1"/>
              <a:t>Leyen</a:t>
            </a:r>
            <a:endParaRPr lang="da-DK" sz="2400" dirty="0"/>
          </a:p>
          <a:p>
            <a:endParaRPr lang="da-DK" sz="2400" dirty="0"/>
          </a:p>
          <a:p>
            <a:pPr marL="285750" indent="-285750">
              <a:buFont typeface="Arial" panose="020B0604020202020204" pitchFamily="34" charset="0"/>
              <a:buChar char="•"/>
            </a:pPr>
            <a:r>
              <a:rPr lang="da-DK" sz="2400" dirty="0"/>
              <a:t>Tyskland er en central europæisk magt, hvor floderne Elben og Donau har stor betydning for det samlede forsvar af NATOs europæiske medlemslande.</a:t>
            </a:r>
          </a:p>
          <a:p>
            <a:endParaRPr lang="da-DK" sz="2400" dirty="0"/>
          </a:p>
          <a:p>
            <a:pPr marL="285750" indent="-285750">
              <a:buFont typeface="Arial" panose="020B0604020202020204" pitchFamily="34" charset="0"/>
              <a:buChar char="•"/>
            </a:pPr>
            <a:r>
              <a:rPr lang="da-DK" sz="2400" dirty="0"/>
              <a:t>Tyskland er inde i et paradigmeskift i udenrigspolitikken med et ønske om fortsat medlemskab af NATO, men samtidig ønske om at opretholde økonomisk samhandel med Rusland bl.a. NORD STREAM, som også vil have betydning for energiforsyningen til Danmark.</a:t>
            </a:r>
          </a:p>
        </p:txBody>
      </p:sp>
    </p:spTree>
    <p:extLst>
      <p:ext uri="{BB962C8B-B14F-4D97-AF65-F5344CB8AC3E}">
        <p14:creationId xmlns:p14="http://schemas.microsoft.com/office/powerpoint/2010/main" val="198598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B9C49E3-039F-4D8B-9BCD-4659754D832A}"/>
              </a:ext>
            </a:extLst>
          </p:cNvPr>
          <p:cNvSpPr txBox="1"/>
          <p:nvPr/>
        </p:nvSpPr>
        <p:spPr>
          <a:xfrm flipH="1">
            <a:off x="1238415" y="904999"/>
            <a:ext cx="9423623" cy="4524315"/>
          </a:xfrm>
          <a:prstGeom prst="rect">
            <a:avLst/>
          </a:prstGeom>
          <a:noFill/>
        </p:spPr>
        <p:txBody>
          <a:bodyPr wrap="square" rtlCol="0">
            <a:spAutoFit/>
          </a:bodyPr>
          <a:lstStyle/>
          <a:p>
            <a:r>
              <a:rPr lang="da-DK" sz="2400" i="1" dirty="0"/>
              <a:t>”Danmark har aldrig levet op til at efterleve NATOs krav om, at 3%/2% af BNP bruges på forsvaret.”</a:t>
            </a:r>
          </a:p>
          <a:p>
            <a:r>
              <a:rPr lang="da-DK" sz="2400" dirty="0"/>
              <a:t>Kilde: USA præsident Donald Trump 2018</a:t>
            </a:r>
          </a:p>
          <a:p>
            <a:endParaRPr lang="da-DK" sz="2400" dirty="0"/>
          </a:p>
          <a:p>
            <a:pPr marL="285750" indent="-285750">
              <a:buFont typeface="Arial" panose="020B0604020202020204" pitchFamily="34" charset="0"/>
              <a:buChar char="•"/>
            </a:pPr>
            <a:r>
              <a:rPr lang="da-DK" sz="2400" dirty="0"/>
              <a:t>Det er økonomiministeriet, der fastsætter rammen til forsvaret.</a:t>
            </a:r>
            <a:br>
              <a:rPr lang="da-DK" sz="2400" dirty="0"/>
            </a:br>
            <a:r>
              <a:rPr lang="da-DK" sz="2400" dirty="0"/>
              <a:t>Vi er inde i en periode med stigende udgifter til materiel og løn. Det betyder færre ansatte og mindre materielkapacitet, så som soldater/fly/skibe/kampvogne.</a:t>
            </a:r>
          </a:p>
          <a:p>
            <a:endParaRPr lang="da-DK" sz="2400" dirty="0"/>
          </a:p>
          <a:p>
            <a:pPr marL="285750" indent="-285750">
              <a:buFont typeface="Arial" panose="020B0604020202020204" pitchFamily="34" charset="0"/>
              <a:buChar char="•"/>
            </a:pPr>
            <a:r>
              <a:rPr lang="da-DK" sz="2400" dirty="0"/>
              <a:t>Det betyder, at Danmark skal fokusere på rolle </a:t>
            </a:r>
            <a:r>
              <a:rPr lang="da-DK" sz="2400" dirty="0" err="1"/>
              <a:t>specifisering</a:t>
            </a:r>
            <a:r>
              <a:rPr lang="da-DK" sz="2400" dirty="0"/>
              <a:t> og øget integration med allierede – Tyskland i Østersøregionen og USA i Grønland</a:t>
            </a:r>
          </a:p>
        </p:txBody>
      </p:sp>
    </p:spTree>
    <p:extLst>
      <p:ext uri="{BB962C8B-B14F-4D97-AF65-F5344CB8AC3E}">
        <p14:creationId xmlns:p14="http://schemas.microsoft.com/office/powerpoint/2010/main" val="17648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5117D-4B4A-4030-AAF4-4B94B258081C}"/>
              </a:ext>
            </a:extLst>
          </p:cNvPr>
          <p:cNvSpPr>
            <a:spLocks noGrp="1"/>
          </p:cNvSpPr>
          <p:nvPr>
            <p:ph type="title"/>
          </p:nvPr>
        </p:nvSpPr>
        <p:spPr/>
        <p:txBody>
          <a:bodyPr>
            <a:normAutofit/>
          </a:bodyPr>
          <a:lstStyle/>
          <a:p>
            <a:r>
              <a:rPr lang="da-DK" sz="5400" dirty="0" err="1"/>
              <a:t>Cyberkrig</a:t>
            </a:r>
            <a:endParaRPr lang="da-DK" sz="5400" dirty="0"/>
          </a:p>
        </p:txBody>
      </p:sp>
      <p:sp>
        <p:nvSpPr>
          <p:cNvPr id="3" name="Pladsholder til indhold 2">
            <a:extLst>
              <a:ext uri="{FF2B5EF4-FFF2-40B4-BE49-F238E27FC236}">
                <a16:creationId xmlns:a16="http://schemas.microsoft.com/office/drawing/2014/main" id="{C0076827-67C5-4845-A335-57959280A9F9}"/>
              </a:ext>
            </a:extLst>
          </p:cNvPr>
          <p:cNvSpPr>
            <a:spLocks noGrp="1"/>
          </p:cNvSpPr>
          <p:nvPr>
            <p:ph idx="1"/>
          </p:nvPr>
        </p:nvSpPr>
        <p:spPr/>
        <p:txBody>
          <a:bodyPr>
            <a:normAutofit/>
          </a:bodyPr>
          <a:lstStyle/>
          <a:p>
            <a:r>
              <a:rPr lang="da-DK" sz="2400" dirty="0"/>
              <a:t>Definitionen er brug af digitalt angreb på den IT-baserede infrastruktur f.eks. Slukke for al elforsyning</a:t>
            </a:r>
          </a:p>
          <a:p>
            <a:r>
              <a:rPr lang="da-DK" sz="2400" dirty="0"/>
              <a:t>Truslen er af Forsvarets Efterretningstjeneste (FE) vurderet meget høj og er rettet mod indenrigsministeriet, medicinalindustrien og MAERSK.</a:t>
            </a:r>
          </a:p>
          <a:p>
            <a:r>
              <a:rPr lang="da-DK" sz="2400" dirty="0"/>
              <a:t>FE har samme beføjelser som NSA i USA. Global masseovervågning. Sandagergård med kuppelformede radarantenner.</a:t>
            </a:r>
          </a:p>
          <a:p>
            <a:r>
              <a:rPr lang="da-DK" sz="2400" dirty="0"/>
              <a:t>‘Elitehackere’ som trænger </a:t>
            </a:r>
            <a:r>
              <a:rPr lang="da-DK" sz="2400" dirty="0" err="1"/>
              <a:t>uopdagede</a:t>
            </a:r>
            <a:r>
              <a:rPr lang="da-DK" sz="2400" dirty="0"/>
              <a:t> ind i fremmede staters og terrororganisationers IT systemer og computere uden dommerkendelse.</a:t>
            </a:r>
          </a:p>
        </p:txBody>
      </p:sp>
    </p:spTree>
    <p:extLst>
      <p:ext uri="{BB962C8B-B14F-4D97-AF65-F5344CB8AC3E}">
        <p14:creationId xmlns:p14="http://schemas.microsoft.com/office/powerpoint/2010/main" val="349075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F580A33-533A-4953-A9A7-315A648B6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62" y="14287"/>
            <a:ext cx="8905875" cy="6829425"/>
          </a:xfrm>
          <a:prstGeom prst="rect">
            <a:avLst/>
          </a:prstGeom>
        </p:spPr>
      </p:pic>
    </p:spTree>
    <p:extLst>
      <p:ext uri="{BB962C8B-B14F-4D97-AF65-F5344CB8AC3E}">
        <p14:creationId xmlns:p14="http://schemas.microsoft.com/office/powerpoint/2010/main" val="172047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F07F254-8943-48BF-B3D7-95B60BD3F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40" y="0"/>
            <a:ext cx="9894319" cy="6358270"/>
          </a:xfrm>
          <a:prstGeom prst="rect">
            <a:avLst/>
          </a:prstGeom>
        </p:spPr>
      </p:pic>
      <p:sp>
        <p:nvSpPr>
          <p:cNvPr id="4" name="Tekstfelt 3">
            <a:extLst>
              <a:ext uri="{FF2B5EF4-FFF2-40B4-BE49-F238E27FC236}">
                <a16:creationId xmlns:a16="http://schemas.microsoft.com/office/drawing/2014/main" id="{125469E1-AC26-4BD0-A1AF-405E12A86322}"/>
              </a:ext>
            </a:extLst>
          </p:cNvPr>
          <p:cNvSpPr txBox="1"/>
          <p:nvPr/>
        </p:nvSpPr>
        <p:spPr>
          <a:xfrm>
            <a:off x="946298" y="6337005"/>
            <a:ext cx="10345479" cy="369332"/>
          </a:xfrm>
          <a:prstGeom prst="rect">
            <a:avLst/>
          </a:prstGeom>
          <a:noFill/>
        </p:spPr>
        <p:txBody>
          <a:bodyPr wrap="square" rtlCol="0">
            <a:spAutoFit/>
          </a:bodyPr>
          <a:lstStyle/>
          <a:p>
            <a:pPr algn="ctr"/>
            <a:r>
              <a:rPr lang="da-DK" dirty="0"/>
              <a:t>Angreb på Bornholm</a:t>
            </a:r>
          </a:p>
        </p:txBody>
      </p:sp>
    </p:spTree>
    <p:extLst>
      <p:ext uri="{BB962C8B-B14F-4D97-AF65-F5344CB8AC3E}">
        <p14:creationId xmlns:p14="http://schemas.microsoft.com/office/powerpoint/2010/main" val="114205783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402</Words>
  <Application>Microsoft Office PowerPoint</Application>
  <PresentationFormat>Widescreen</PresentationFormat>
  <Paragraphs>38</Paragraphs>
  <Slides>10</Slides>
  <Notes>0</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10</vt:i4>
      </vt:variant>
    </vt:vector>
  </HeadingPairs>
  <TitlesOfParts>
    <vt:vector size="15" baseType="lpstr">
      <vt:lpstr>Arial</vt:lpstr>
      <vt:lpstr>Calibri</vt:lpstr>
      <vt:lpstr>Calibri Light</vt:lpstr>
      <vt:lpstr>Office-tema</vt:lpstr>
      <vt:lpstr>Document</vt:lpstr>
      <vt:lpstr>Er vi på vej ind i en ny kold krig?</vt:lpstr>
      <vt:lpstr>PowerPoint-præsentation</vt:lpstr>
      <vt:lpstr>PowerPoint-præsentation</vt:lpstr>
      <vt:lpstr>Kongetal 2017 </vt:lpstr>
      <vt:lpstr>PowerPoint-præsentation</vt:lpstr>
      <vt:lpstr>PowerPoint-præsentation</vt:lpstr>
      <vt:lpstr>Cyberkrig</vt:lpstr>
      <vt:lpstr>PowerPoint-præsentation</vt:lpstr>
      <vt:lpstr>PowerPoint-præsentation</vt:lpstr>
      <vt:lpstr>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vi på vej ind i en ny kold krig?</dc:title>
  <dc:creator>Bruger</dc:creator>
  <cp:lastModifiedBy>Bruger</cp:lastModifiedBy>
  <cp:revision>12</cp:revision>
  <dcterms:created xsi:type="dcterms:W3CDTF">2018-10-15T07:42:46Z</dcterms:created>
  <dcterms:modified xsi:type="dcterms:W3CDTF">2018-10-22T19:19:28Z</dcterms:modified>
</cp:coreProperties>
</file>